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7" r:id="rId4"/>
    <p:sldId id="260" r:id="rId5"/>
    <p:sldId id="268" r:id="rId6"/>
    <p:sldId id="269" r:id="rId7"/>
    <p:sldId id="270" r:id="rId8"/>
    <p:sldId id="271" r:id="rId9"/>
    <p:sldId id="272" r:id="rId10"/>
    <p:sldId id="273" r:id="rId11"/>
    <p:sldId id="2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6A91"/>
    <a:srgbClr val="2184B5"/>
    <a:srgbClr val="BD2313"/>
    <a:srgbClr val="77C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8" y="4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796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458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43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60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39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148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33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40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68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363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3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FC9BF-344A-42F3-944F-130F8F1DA2C8}" type="datetimeFigureOut">
              <a:rPr lang="en-US" smtClean="0"/>
              <a:t>7/4/2018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874AB-F30C-4D2C-8C13-D7E313BD40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678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votesmart.org/interest-groups#.WOK2k28rKUl" TargetMode="External"/><Relationship Id="rId2" Type="http://schemas.openxmlformats.org/officeDocument/2006/relationships/hyperlink" Target="http://www.smallwhitefilter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3.amazonaws.com/uploads.democrats.org/Downloads/2016_DNC_Platform.pdf" TargetMode="External"/><Relationship Id="rId4" Type="http://schemas.openxmlformats.org/officeDocument/2006/relationships/hyperlink" Target="https://prod-cdn-static.gop.com/media/documents/DRAFT_12_FINAL%5b1%5d-ben_1468872234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45585"/>
            <a:ext cx="12192000" cy="2476500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“How To” Series 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set of workshops where students will develop the skills needed for effective political activism  </a:t>
            </a:r>
            <a:endParaRPr lang="en-US" sz="2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5857" y="3134318"/>
            <a:ext cx="5549392" cy="2525395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How </a:t>
            </a:r>
            <a:r>
              <a:rPr lang="en-US" sz="40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lang="en-US" sz="4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Organize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4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in Politics</a:t>
            </a:r>
            <a:endParaRPr lang="en-US" sz="4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430" y="3457828"/>
            <a:ext cx="4179570" cy="31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398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b="1" dirty="0">
                <a:solidFill>
                  <a:srgbClr val="BD2313"/>
                </a:solidFill>
                <a:latin typeface="Century Gothic" panose="020B0502020202020204" pitchFamily="34" charset="0"/>
              </a:rPr>
              <a:t>Individuals can join groups to amplify their actions and demonstrate support for their position 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 in Politics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73414" y="2658759"/>
            <a:ext cx="1030063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>
                <a:solidFill>
                  <a:srgbClr val="1B6A91"/>
                </a:solidFill>
                <a:latin typeface="Century Gothic" panose="020B0502020202020204" pitchFamily="34" charset="0"/>
              </a:rPr>
              <a:t>“In democratic countries knowledge of how to combine is the mother of all other forms of knowledge; on its progress depends that of all the others.”                    </a:t>
            </a:r>
            <a:r>
              <a:rPr lang="en-US" sz="1600" i="1" dirty="0">
                <a:solidFill>
                  <a:srgbClr val="1B6A91"/>
                </a:solidFill>
                <a:latin typeface="Century Gothic" panose="020B0502020202020204" pitchFamily="34" charset="0"/>
              </a:rPr>
              <a:t>- Alexis de Tocqueville  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274982" y="3474316"/>
            <a:ext cx="1007881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Social Movements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Loose coalition of groups with common goals oriented toward mass action </a:t>
            </a: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Interest Groups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Formal organizations that use a wider variety of tactics 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Collective action from these different groups occurs when individuals coalesce around a shared goal or idea and are willing to work together toward making that goal a reality </a:t>
            </a:r>
          </a:p>
          <a:p>
            <a:pPr lvl="1"/>
            <a:endParaRPr lang="en-US" sz="12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72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2"/>
      <p:bldP spid="10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conservamer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959" y="3557334"/>
            <a:ext cx="2446421" cy="244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605" y="1677966"/>
            <a:ext cx="4475746" cy="23654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9599" y="1677966"/>
            <a:ext cx="3058758" cy="1835255"/>
          </a:xfrm>
          <a:prstGeom prst="rect">
            <a:avLst/>
          </a:prstGeom>
        </p:spPr>
      </p:pic>
      <p:pic>
        <p:nvPicPr>
          <p:cNvPr id="1026" name="Picture 2" descr="Image result for tea party patriot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7100" y="3610262"/>
            <a:ext cx="3063240" cy="90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7718" y="1920067"/>
            <a:ext cx="2143125" cy="214312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0736" y="4649269"/>
            <a:ext cx="3580760" cy="14011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9513" y="5275093"/>
            <a:ext cx="3133725" cy="1457325"/>
          </a:xfrm>
          <a:prstGeom prst="rect">
            <a:avLst/>
          </a:prstGeom>
        </p:spPr>
      </p:pic>
      <p:pic>
        <p:nvPicPr>
          <p:cNvPr id="1032" name="Picture 8" descr="Image result for republican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382" y="5385037"/>
            <a:ext cx="157924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65548" y="5289876"/>
            <a:ext cx="1394792" cy="137160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0" y="136286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334406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Political Parties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532526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Boards</a:t>
            </a:r>
            <a:endParaRPr lang="en-US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 in Politics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812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9537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effectLst/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</a:t>
            </a:r>
            <a:r>
              <a:rPr lang="en-US" sz="5000" dirty="0"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 groups!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063123" y="2104572"/>
            <a:ext cx="93694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Specializing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Even if you feel strongly about multiple issues, you should choose an issue specialty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This makes you more effective and allows you to get more involved on your priority issue</a:t>
            </a: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Choosing your level of commitment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Leader? Member? Supporter?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61056" y="4524871"/>
            <a:ext cx="5630945" cy="2073897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77C1E6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solidFill>
                  <a:srgbClr val="77C1E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Directory</a:t>
            </a:r>
            <a:endParaRPr lang="en-US" sz="2800" b="1" dirty="0">
              <a:solidFill>
                <a:srgbClr val="77C1E6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rgbClr val="77C1E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77C1E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solidFill>
                  <a:srgbClr val="77C1E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VoteSmart.org</a:t>
            </a:r>
            <a:endParaRPr lang="en-US" sz="2800" b="1" dirty="0">
              <a:solidFill>
                <a:srgbClr val="77C1E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8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Goog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721" y="4780692"/>
            <a:ext cx="2309419" cy="78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faceboo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423" y="5374301"/>
            <a:ext cx="1114342" cy="111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1672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9537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Finding your issue and your group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063123" y="1855184"/>
            <a:ext cx="9369447" cy="4891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National groups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In-person involvement opportunities are likely to be more limited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National groups can be a good avenue if you want to contribute, but do not have a lot of time to dedicate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Might have state or local chapters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National groups play an important role, but we’ll focus more on local collective action </a:t>
            </a:r>
          </a:p>
          <a:p>
            <a:pPr lvl="2"/>
            <a:r>
              <a:rPr lang="en-US" sz="1600" dirty="0">
                <a:solidFill>
                  <a:srgbClr val="1B6A91"/>
                </a:solidFill>
                <a:latin typeface="Century Gothic" panose="020B0502020202020204" pitchFamily="34" charset="0"/>
              </a:rPr>
              <a:t>You can make the most impact on local groups </a:t>
            </a:r>
          </a:p>
          <a:p>
            <a:pPr lvl="2"/>
            <a:r>
              <a:rPr lang="en-US" sz="1600" dirty="0">
                <a:solidFill>
                  <a:srgbClr val="1B6A91"/>
                </a:solidFill>
                <a:latin typeface="Century Gothic" panose="020B0502020202020204" pitchFamily="34" charset="0"/>
              </a:rPr>
              <a:t>You can work your way up from these local groups to being involved at higher levels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State and local groups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Get in touch with the groups you find in your area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Go to their next event or meeting and see what they’re all about 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12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9537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it means to be a group member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008909" y="2008910"/>
            <a:ext cx="3905045" cy="35467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 dirty="0">
                <a:solidFill>
                  <a:srgbClr val="1B6A91"/>
                </a:solidFill>
                <a:latin typeface="Century Gothic" panose="020B0502020202020204" pitchFamily="34" charset="0"/>
              </a:rPr>
              <a:t>Attend town halls or other events with elected officials</a:t>
            </a:r>
          </a:p>
          <a:p>
            <a:r>
              <a:rPr lang="en-US" sz="1900" dirty="0">
                <a:solidFill>
                  <a:srgbClr val="1B6A91"/>
                </a:solidFill>
                <a:latin typeface="Century Gothic" panose="020B0502020202020204" pitchFamily="34" charset="0"/>
              </a:rPr>
              <a:t>Visit elected officials’ offices </a:t>
            </a:r>
          </a:p>
          <a:p>
            <a:r>
              <a:rPr lang="en-US" sz="1900" dirty="0">
                <a:solidFill>
                  <a:srgbClr val="1B6A91"/>
                </a:solidFill>
                <a:latin typeface="Century Gothic" panose="020B0502020202020204" pitchFamily="34" charset="0"/>
              </a:rPr>
              <a:t>Organize events</a:t>
            </a:r>
          </a:p>
          <a:p>
            <a:r>
              <a:rPr lang="en-US" sz="1900" dirty="0">
                <a:solidFill>
                  <a:srgbClr val="1B6A91"/>
                </a:solidFill>
                <a:latin typeface="Century Gothic" panose="020B0502020202020204" pitchFamily="34" charset="0"/>
              </a:rPr>
              <a:t>Letter writing campaigns to elected officials </a:t>
            </a:r>
          </a:p>
          <a:p>
            <a:r>
              <a:rPr lang="en-US" sz="1900" dirty="0">
                <a:solidFill>
                  <a:srgbClr val="1B6A91"/>
                </a:solidFill>
                <a:latin typeface="Century Gothic" panose="020B0502020202020204" pitchFamily="34" charset="0"/>
              </a:rPr>
              <a:t>Publicize group’s position </a:t>
            </a:r>
          </a:p>
          <a:p>
            <a:r>
              <a:rPr lang="en-US" sz="1900" dirty="0">
                <a:solidFill>
                  <a:srgbClr val="1B6A91"/>
                </a:solidFill>
                <a:latin typeface="Century Gothic" panose="020B0502020202020204" pitchFamily="34" charset="0"/>
              </a:rPr>
              <a:t>Attend other groups’ events, build a coalition of support</a:t>
            </a:r>
          </a:p>
          <a:p>
            <a:r>
              <a:rPr lang="en-US" sz="1900" dirty="0">
                <a:solidFill>
                  <a:srgbClr val="1B6A91"/>
                </a:solidFill>
                <a:latin typeface="Century Gothic" panose="020B0502020202020204" pitchFamily="34" charset="0"/>
              </a:rPr>
              <a:t>Research policy developments related to the group’s goal</a:t>
            </a:r>
          </a:p>
          <a:p>
            <a:r>
              <a:rPr lang="en-US" sz="1900" dirty="0">
                <a:solidFill>
                  <a:srgbClr val="1B6A91"/>
                </a:solidFill>
                <a:latin typeface="Century Gothic" panose="020B0502020202020204" pitchFamily="34" charset="0"/>
              </a:rPr>
              <a:t>Share information about your issue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9093" y="1695373"/>
            <a:ext cx="3221181" cy="21474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20" y="1695373"/>
            <a:ext cx="2076207" cy="2687782"/>
          </a:xfrm>
          <a:prstGeom prst="rect">
            <a:avLst/>
          </a:prstGeom>
        </p:spPr>
      </p:pic>
      <p:pic>
        <p:nvPicPr>
          <p:cNvPr id="3076" name="Picture 4" descr="Image result for town hall meet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539" y="4515071"/>
            <a:ext cx="4704590" cy="2093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1" y="5555674"/>
            <a:ext cx="4835236" cy="1302326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Stay informed about the group’s plans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Join coordinated activities that the group is planning </a:t>
            </a:r>
          </a:p>
        </p:txBody>
      </p:sp>
    </p:spTree>
    <p:extLst>
      <p:ext uri="{BB962C8B-B14F-4D97-AF65-F5344CB8AC3E}">
        <p14:creationId xmlns:p14="http://schemas.microsoft.com/office/powerpoint/2010/main" val="414698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9537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Political Parties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Another group to consider: parties!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063123" y="1758199"/>
            <a:ext cx="9369447" cy="5127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Political parties are the most lasting and effective group organizations in American politics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Parties are loose coalitions that care about policy across a large number of issues</a:t>
            </a: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U.S. has a two-party system, with many of the rules of our elections reinforcing that system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Democrats and Republicans hold control over nearly all elected offices</a:t>
            </a:r>
          </a:p>
          <a:p>
            <a:pPr lvl="1"/>
            <a:endParaRPr lang="en-US" sz="8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Parties have evolved significantly over time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Parties respond to the changing demands of rank-and-file members and absorb the issues that third parties focus on</a:t>
            </a:r>
          </a:p>
          <a:p>
            <a:pPr lvl="1"/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People can join parties as rank-and-file members and work from within to shape their positions and priorities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Parties are effective conduits for policy change because so much of our system is driven by the political parties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8" descr="Image result for republica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" y="3796552"/>
            <a:ext cx="157924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81" y="5265137"/>
            <a:ext cx="1394792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5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9537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Political Parties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Joining the party!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063123" y="2007586"/>
            <a:ext cx="8632586" cy="5127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Which party is right for you?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Read their platforms, even if you think you know which party you align with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Identify points where you disagree with the party </a:t>
            </a:r>
          </a:p>
          <a:p>
            <a:pPr lvl="2"/>
            <a:r>
              <a:rPr lang="en-US" sz="1800" dirty="0">
                <a:solidFill>
                  <a:srgbClr val="1B6A91"/>
                </a:solidFill>
                <a:latin typeface="Century Gothic" panose="020B0502020202020204" pitchFamily="34" charset="0"/>
              </a:rPr>
              <a:t>These areas of disagreement are where you can direct your efforts to reshape the party positions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8" descr="Image result for republica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" y="3796552"/>
            <a:ext cx="157924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81" y="5265137"/>
            <a:ext cx="1394792" cy="1371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561056" y="4344767"/>
            <a:ext cx="5630945" cy="1695819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400" b="1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77C1E6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solidFill>
                  <a:srgbClr val="77C1E6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Republican Party Platform</a:t>
            </a:r>
            <a:endParaRPr lang="en-US" sz="2800" b="1" dirty="0">
              <a:solidFill>
                <a:srgbClr val="77C1E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rgbClr val="77C1E6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77C1E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2800" b="1" dirty="0">
                <a:solidFill>
                  <a:srgbClr val="77C1E6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Democratic Party Platform</a:t>
            </a:r>
            <a:endParaRPr lang="en-US" sz="2800" b="1" dirty="0">
              <a:solidFill>
                <a:srgbClr val="77C1E6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800" b="1" dirty="0">
              <a:solidFill>
                <a:srgbClr val="77C1E6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>
              <a:spcBef>
                <a:spcPts val="0"/>
              </a:spcBef>
              <a:spcAft>
                <a:spcPts val="0"/>
              </a:spcAft>
            </a:pPr>
            <a:r>
              <a:rPr lang="en-US" sz="3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267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9537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Political Parties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it means to be a party member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063123" y="2007586"/>
            <a:ext cx="8632586" cy="5127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Find the state or local party organization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Plan to attend their next meeting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See how others are involved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Get involved as a volunteer </a:t>
            </a: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Express your views on how the party should change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Focus on one issue at a time 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8" descr="Image result for republican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" y="3796552"/>
            <a:ext cx="1579245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81" y="5265137"/>
            <a:ext cx="1394792" cy="13716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561056" y="4344767"/>
            <a:ext cx="5630945" cy="229197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the state party information from the national party page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10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the local party information from the state party page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</a:p>
          <a:p>
            <a:pPr marR="0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chemeClr val="bg1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Or….</a:t>
            </a:r>
            <a:endParaRPr lang="en-US" sz="2000" dirty="0">
              <a:solidFill>
                <a:schemeClr val="bg1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0" name="Picture 2" descr="Googl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6528" y="5754342"/>
            <a:ext cx="2309419" cy="781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2064910" y="4165328"/>
            <a:ext cx="4496146" cy="5127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Make an argument for why the party should change on that issue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Network with other party members and convince them about your change – build a group of supporters within the party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22" name="Picture 2" descr="Image result for running for offic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6097" y="2058866"/>
            <a:ext cx="26098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439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  <p:bldP spid="8" grpId="0" animBg="1"/>
      <p:bldP spid="12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695373"/>
            <a:ext cx="1828800" cy="1828800"/>
          </a:xfrm>
          <a:prstGeom prst="rect">
            <a:avLst/>
          </a:prstGeom>
          <a:solidFill>
            <a:srgbClr val="BD2313"/>
          </a:solidFill>
          <a:ln>
            <a:solidFill>
              <a:srgbClr val="BD231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Boards</a:t>
            </a:r>
            <a:endParaRPr lang="en-US" sz="16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5000" dirty="0"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Joining Boards!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063123" y="2104571"/>
            <a:ext cx="9369447" cy="489197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You can serve on local-level boards or commissions that make decisions on area issues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Boards at the local-level need citizen involvement to work effectively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Find out what is available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Visit your local government website, which lists all boards and commissions and their existing vacancies 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Attend a meeting of the board you are interested in joining</a:t>
            </a: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Apply</a:t>
            </a:r>
          </a:p>
          <a:p>
            <a:pPr lvl="1"/>
            <a:r>
              <a:rPr lang="en-US" sz="2000" dirty="0">
                <a:solidFill>
                  <a:srgbClr val="1B6A91"/>
                </a:solidFill>
                <a:latin typeface="Century Gothic" panose="020B0502020202020204" pitchFamily="34" charset="0"/>
              </a:rPr>
              <a:t>Citizen Leadership Form from local government website</a:t>
            </a:r>
          </a:p>
          <a:p>
            <a:r>
              <a:rPr lang="en-US" sz="2000" b="1" dirty="0">
                <a:solidFill>
                  <a:srgbClr val="1B6A91"/>
                </a:solidFill>
                <a:latin typeface="Century Gothic" panose="020B0502020202020204" pitchFamily="34" charset="0"/>
              </a:rPr>
              <a:t>Tips to make it onto the board </a:t>
            </a:r>
          </a:p>
          <a:p>
            <a:pPr lvl="1"/>
            <a:r>
              <a:rPr lang="en-US" sz="2200" dirty="0">
                <a:solidFill>
                  <a:srgbClr val="1B6A91"/>
                </a:solidFill>
                <a:latin typeface="Century Gothic" panose="020B0502020202020204" pitchFamily="34" charset="0"/>
              </a:rPr>
              <a:t>Reach out to people currently on the board </a:t>
            </a:r>
          </a:p>
          <a:p>
            <a:pPr lvl="1"/>
            <a:r>
              <a:rPr lang="en-US" sz="2200" dirty="0">
                <a:solidFill>
                  <a:srgbClr val="1B6A91"/>
                </a:solidFill>
                <a:latin typeface="Century Gothic" panose="020B0502020202020204" pitchFamily="34" charset="0"/>
              </a:rPr>
              <a:t>Regularly attend meetings</a:t>
            </a:r>
          </a:p>
          <a:p>
            <a:pPr lvl="1"/>
            <a:r>
              <a:rPr lang="en-US" sz="2200" dirty="0">
                <a:solidFill>
                  <a:srgbClr val="1B6A91"/>
                </a:solidFill>
                <a:latin typeface="Century Gothic" panose="020B0502020202020204" pitchFamily="34" charset="0"/>
              </a:rPr>
              <a:t>Introduce yourself to the official in charge of appointing board members </a:t>
            </a: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pPr lvl="1"/>
            <a:endParaRPr lang="en-US" sz="2000" dirty="0">
              <a:solidFill>
                <a:srgbClr val="1B6A9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20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endParaRPr lang="en-US" b="1" dirty="0">
              <a:solidFill>
                <a:srgbClr val="BD2313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rgbClr val="BD2313"/>
                </a:solidFill>
                <a:latin typeface="Century Gothic" panose="020B0502020202020204" pitchFamily="34" charset="0"/>
              </a:rPr>
              <a:t>Parties </a:t>
            </a:r>
            <a:r>
              <a:rPr lang="en-US" b="1" dirty="0">
                <a:solidFill>
                  <a:srgbClr val="1B6A91"/>
                </a:solidFill>
                <a:latin typeface="Century Gothic" panose="020B0502020202020204" pitchFamily="34" charset="0"/>
              </a:rPr>
              <a:t>if you would like to be active on numerous issues </a:t>
            </a:r>
          </a:p>
          <a:p>
            <a:endParaRPr lang="en-US" b="1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rgbClr val="BD2313"/>
                </a:solidFill>
                <a:latin typeface="Century Gothic" panose="020B0502020202020204" pitchFamily="34" charset="0"/>
              </a:rPr>
              <a:t>Groups </a:t>
            </a:r>
            <a:r>
              <a:rPr lang="en-US" b="1" dirty="0">
                <a:solidFill>
                  <a:srgbClr val="1B6A91"/>
                </a:solidFill>
                <a:latin typeface="Century Gothic" panose="020B0502020202020204" pitchFamily="34" charset="0"/>
              </a:rPr>
              <a:t>if you are more interested in a specific issue </a:t>
            </a:r>
          </a:p>
          <a:p>
            <a:endParaRPr lang="en-US" b="1" dirty="0">
              <a:solidFill>
                <a:srgbClr val="1B6A91"/>
              </a:solidFill>
              <a:latin typeface="Century Gothic" panose="020B0502020202020204" pitchFamily="34" charset="0"/>
            </a:endParaRPr>
          </a:p>
          <a:p>
            <a:r>
              <a:rPr lang="en-US" b="1" dirty="0">
                <a:solidFill>
                  <a:srgbClr val="BD2313"/>
                </a:solidFill>
                <a:latin typeface="Century Gothic" panose="020B0502020202020204" pitchFamily="34" charset="0"/>
              </a:rPr>
              <a:t>Boards </a:t>
            </a:r>
            <a:r>
              <a:rPr lang="en-US" b="1" dirty="0">
                <a:solidFill>
                  <a:srgbClr val="1B6A91"/>
                </a:solidFill>
                <a:latin typeface="Century Gothic" panose="020B0502020202020204" pitchFamily="34" charset="0"/>
              </a:rPr>
              <a:t>if you’ve got time and energy to devote to a bigger commitment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264531"/>
            <a:ext cx="12192000" cy="1413435"/>
          </a:xfrm>
          <a:prstGeom prst="rect">
            <a:avLst/>
          </a:prstGeom>
          <a:solidFill>
            <a:srgbClr val="1B6A91"/>
          </a:solidFill>
          <a:ln w="19050">
            <a:solidFill>
              <a:srgbClr val="1B6A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5000" dirty="0">
                <a:latin typeface="Britannic Bold" panose="020B09030607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Group? Party? Board?</a:t>
            </a:r>
            <a:endParaRPr lang="en-US" sz="5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591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850</TotalTime>
  <Words>810</Words>
  <Application>Microsoft Office PowerPoint</Application>
  <PresentationFormat>Widescreen</PresentationFormat>
  <Paragraphs>133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Britannic Bold</vt:lpstr>
      <vt:lpstr>Calibri</vt:lpstr>
      <vt:lpstr>Calibri Light</vt:lpstr>
      <vt:lpstr>Century Gothic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Claire Abernathy</dc:creator>
  <cp:lastModifiedBy>Claire Abernathy</cp:lastModifiedBy>
  <cp:revision>50</cp:revision>
  <dcterms:created xsi:type="dcterms:W3CDTF">2017-03-27T00:51:16Z</dcterms:created>
  <dcterms:modified xsi:type="dcterms:W3CDTF">2018-07-04T20:32:11Z</dcterms:modified>
</cp:coreProperties>
</file>